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75" r:id="rId6"/>
    <p:sldId id="284" r:id="rId7"/>
    <p:sldId id="262" r:id="rId8"/>
    <p:sldId id="277" r:id="rId9"/>
    <p:sldId id="283" r:id="rId10"/>
    <p:sldId id="263" r:id="rId11"/>
    <p:sldId id="264" r:id="rId12"/>
    <p:sldId id="278" r:id="rId13"/>
    <p:sldId id="265" r:id="rId14"/>
    <p:sldId id="266" r:id="rId15"/>
    <p:sldId id="273" r:id="rId16"/>
    <p:sldId id="279" r:id="rId17"/>
    <p:sldId id="280" r:id="rId18"/>
    <p:sldId id="281" r:id="rId19"/>
    <p:sldId id="282" r:id="rId20"/>
    <p:sldId id="272" r:id="rId2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680" y="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357504"/>
            <a:ext cx="6707088" cy="85725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b="1" dirty="0" smtClean="0"/>
              <a:t>Казахский Национальный </a:t>
            </a:r>
            <a:r>
              <a:rPr lang="ru-RU" sz="3200" b="1" smtClean="0"/>
              <a:t>Университет </a:t>
            </a:r>
            <a:r>
              <a:rPr lang="ru-RU" sz="3200" b="1" smtClean="0"/>
              <a:t>имени </a:t>
            </a:r>
            <a:r>
              <a:rPr lang="ru-RU" sz="3200" b="1" dirty="0" smtClean="0"/>
              <a:t>аль-</a:t>
            </a:r>
            <a:r>
              <a:rPr lang="ru-RU" sz="3200" b="1" dirty="0" err="1" smtClean="0"/>
              <a:t>Фараби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1335219"/>
            <a:ext cx="648072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</a:rPr>
              <a:t>Кафедра политологии и политических технологий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95736" y="2453938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Политические коммуникации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3449546"/>
            <a:ext cx="3240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latin typeface="Arial" panose="020B0604020202020204" pitchFamily="34" charset="0"/>
              </a:rPr>
              <a:t>Абжаппарова</a:t>
            </a:r>
            <a:r>
              <a:rPr lang="ru-RU" sz="2400" b="1" dirty="0" smtClean="0">
                <a:latin typeface="Arial" panose="020B0604020202020204" pitchFamily="34" charset="0"/>
              </a:rPr>
              <a:t> А.А.</a:t>
            </a:r>
          </a:p>
          <a:p>
            <a:r>
              <a:rPr lang="ru-RU" sz="2400" b="1" dirty="0" smtClean="0">
                <a:latin typeface="Arial" panose="020B0604020202020204" pitchFamily="34" charset="0"/>
              </a:rPr>
              <a:t>Старший преподаватель</a:t>
            </a:r>
            <a:endParaRPr lang="ru-RU" sz="2400" b="1" dirty="0">
              <a:latin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04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123478"/>
            <a:ext cx="6563072" cy="101947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Сущность коммуникации как политического процесса.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6500" y="1275606"/>
            <a:ext cx="7197987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Политика не существует вне человеческой деятельности, различных способов взаимодействия ее носителей, вне коммуникационных процессов, связывающих, направляющих и </a:t>
            </a:r>
            <a:r>
              <a:rPr lang="ru-RU" sz="2400" dirty="0" err="1"/>
              <a:t>инновациирующих</a:t>
            </a:r>
            <a:r>
              <a:rPr lang="ru-RU" sz="2400" dirty="0"/>
              <a:t> общественно- </a:t>
            </a:r>
            <a:r>
              <a:rPr lang="ru-RU" sz="2400" dirty="0" smtClean="0"/>
              <a:t>политическую </a:t>
            </a:r>
            <a:r>
              <a:rPr lang="ru-RU" sz="2400" dirty="0"/>
              <a:t>жизнь.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Роль коммуникации в </a:t>
            </a:r>
            <a:r>
              <a:rPr lang="ru-RU" sz="2400" dirty="0"/>
              <a:t>политической жизни общества сопоставима, по образному выражению французского политолога Ж.М. </a:t>
            </a:r>
            <a:r>
              <a:rPr lang="ru-RU" sz="2400" dirty="0" err="1"/>
              <a:t>Коттрэ</a:t>
            </a:r>
            <a:r>
              <a:rPr lang="ru-RU" sz="2400" dirty="0"/>
              <a:t>, со значением кровообращения для организма человека.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45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195486"/>
            <a:ext cx="6635080" cy="85725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5676" y="1319956"/>
            <a:ext cx="7247148" cy="38027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Существуют три основных способа коммуникации:</a:t>
            </a:r>
          </a:p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- через неформальные контакты;</a:t>
            </a:r>
          </a:p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- общественно-политические организации (институты);</a:t>
            </a:r>
          </a:p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- средства массовой информации.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2123728" y="123478"/>
            <a:ext cx="6563072" cy="10194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FontTx/>
              <a:buChar char="-"/>
            </a:pPr>
            <a:r>
              <a:rPr lang="ru-RU" sz="1200" b="1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Сущность коммуникации как политического процесса.</a:t>
            </a:r>
          </a:p>
        </p:txBody>
      </p:sp>
    </p:spTree>
    <p:extLst>
      <p:ext uri="{BB962C8B-B14F-4D97-AF65-F5344CB8AC3E}">
        <p14:creationId xmlns:p14="http://schemas.microsoft.com/office/powerpoint/2010/main" val="119853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03871"/>
            <a:ext cx="8229600" cy="857250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Сущностной стороной политико-коммуникационных процессов является передача, перемещение, оборот политической информации. </a:t>
            </a:r>
            <a:b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0"/>
            <a:ext cx="8579296" cy="37478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Политической информация – это, </a:t>
            </a:r>
            <a:r>
              <a:rPr lang="ru-RU" dirty="0"/>
              <a:t>сведения о политике, которыми обмениваются (собирают, хранят, перерабатывают, распространяют и используют) “источники” и “потребители” - взаимодействующие, в обществе индивиды, социальные группы, слои, классы.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Политическая информация </a:t>
            </a:r>
            <a:r>
              <a:rPr lang="ru-RU" dirty="0"/>
              <a:t>представляет собой совокупность знаний, сведений, сообщений о явлениях, фактах и событиях политической сферы общества. С ее помощью передаются политический опыт, знания, координируются усилия людей, происходит их политическая социализация и адаптация, структурируется политическая </a:t>
            </a:r>
            <a:r>
              <a:rPr lang="ru-RU" dirty="0" smtClean="0"/>
              <a:t>жизнь.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7882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740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84906"/>
            <a:ext cx="7056784" cy="857250"/>
          </a:xfrm>
        </p:spPr>
        <p:txBody>
          <a:bodyPr>
            <a:noAutofit/>
          </a:bodyPr>
          <a:lstStyle/>
          <a:p>
            <a:pPr marL="0" lvl="1"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Специфика коммуникационных процессов в политике</a:t>
            </a:r>
            <a:endParaRPr lang="" sz="24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9661" y="1059582"/>
            <a:ext cx="7317833" cy="38198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Политическая коммуникация - это смысловой аспект взаимодействия субъектов путем обмена информацией в процессе борьбы за власть или ее осуществление. Она связана с целенаправленной передачей и избирательным приемом информации, без которой невозможно движение политического процесса. </a:t>
            </a:r>
          </a:p>
          <a:p>
            <a:pPr marL="0" indent="0">
              <a:buNone/>
            </a:pPr>
            <a:endParaRPr lang="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33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389515"/>
            <a:ext cx="6563072" cy="857250"/>
          </a:xfrm>
        </p:spPr>
        <p:txBody>
          <a:bodyPr>
            <a:noAutofit/>
          </a:bodyPr>
          <a:lstStyle/>
          <a:p>
            <a:r>
              <a:rPr lang="ru-RU" sz="28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Специфика коммуникационных процессов в политике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347614"/>
            <a:ext cx="7139136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Важное место в политической коммуникации занимает рассмотрение содержательных и ценностных характеристик социально-политической информации.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“</a:t>
            </a:r>
            <a:r>
              <a:rPr lang="ru-RU" sz="2000" dirty="0"/>
              <a:t>Контент-анализ” - изучение содержания политико-информационного сообщения - позволяет выявить ряд формальных характеристик, важных для коммуникативного воздействия.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Учитывая </a:t>
            </a:r>
            <a:r>
              <a:rPr lang="ru-RU" sz="2000" dirty="0"/>
              <a:t>способность коммуникации ориентировать реципиента на передаваемое ему сообщение, как уже было отмечено выше, принято делить сообщения такого рода на два типа информации (побудительную и констатирующую).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10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05979"/>
            <a:ext cx="6635080" cy="857250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ри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основных типа политических сообщений: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635645"/>
            <a:ext cx="7715200" cy="295897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Побудительные сообщения.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Информативные (реальные или вымышленные сведения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Фактические (сведения, связанные с установлением и поддержанием контакта между субъектами политики).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8911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4405" y="513531"/>
            <a:ext cx="6635080" cy="857250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Побудительные сообщения.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635646"/>
            <a:ext cx="8229600" cy="3394472"/>
          </a:xfrm>
        </p:spPr>
        <p:txBody>
          <a:bodyPr>
            <a:normAutofit fontScale="85000" lnSpcReduction="10000"/>
          </a:bodyPr>
          <a:lstStyle/>
          <a:p>
            <a:pPr marL="0" lv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Побудительная политическая информация. Выражается в приказе, совете, просьбе. Она рассчитана на то, чтобы стимулировать ответное действие и в свою очередь подразделяется на: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а) активацию - побуждение к действию в заданном направлении;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б) дестабилизацию - рассогласование или нарушение некоторых автономных форм поведения или деятельности.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114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205979"/>
            <a:ext cx="6851104" cy="857250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Информативные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707654"/>
            <a:ext cx="8229600" cy="325045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Выступает в форме нейтрального сообщения и широко представлена в различных образовательных системах. Не предполагает непосредственного изменения поведения.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Мера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объективности может варьироваться от “безразличного” тона изложения до включения в текст явных элементов убеждения.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457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513531"/>
            <a:ext cx="6635080" cy="857250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Фактические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563638"/>
            <a:ext cx="8229600" cy="33944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Политическая коммуникация выступает как специфический, вид политических отношений, посредством которого доминирующие в политике субъекты регулируют производство и распространение общественно-политических идей своего времени.</a:t>
            </a:r>
          </a:p>
          <a:p>
            <a:pPr marL="0" indent="0" algn="ctr">
              <a:buNone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1482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4072" y="450936"/>
            <a:ext cx="6552728" cy="982439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Основные функции политической коммуникации:</a:t>
            </a:r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35646"/>
            <a:ext cx="8229600" cy="3394472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распространение </a:t>
            </a:r>
            <a:r>
              <a:rPr lang="ru-RU" dirty="0"/>
              <a:t>идейно-политических ценностей, знаний о политике, политическое информирование;</a:t>
            </a:r>
          </a:p>
          <a:p>
            <a:pPr lvl="0"/>
            <a:r>
              <a:rPr lang="ru-RU" dirty="0" smtClean="0"/>
              <a:t>интеграция </a:t>
            </a:r>
            <a:r>
              <a:rPr lang="ru-RU" dirty="0"/>
              <a:t>и регулирование политических отношений;</a:t>
            </a:r>
          </a:p>
          <a:p>
            <a:pPr lvl="0"/>
            <a:r>
              <a:rPr lang="ru-RU" dirty="0" smtClean="0"/>
              <a:t>формирование </a:t>
            </a:r>
            <a:r>
              <a:rPr lang="ru-RU" dirty="0"/>
              <a:t>общественного (политического) мнения;</a:t>
            </a:r>
          </a:p>
          <a:p>
            <a:pPr lvl="0"/>
            <a:r>
              <a:rPr lang="ru-RU" dirty="0" smtClean="0"/>
              <a:t>распространение </a:t>
            </a:r>
            <a:r>
              <a:rPr lang="ru-RU" dirty="0"/>
              <a:t>политической культуры, ее развитие у индивидуумов;</a:t>
            </a:r>
          </a:p>
          <a:p>
            <a:pPr lvl="0"/>
            <a:r>
              <a:rPr lang="ru-RU" dirty="0" smtClean="0"/>
              <a:t>политико-культурный </a:t>
            </a:r>
            <a:r>
              <a:rPr lang="ru-RU" dirty="0"/>
              <a:t>обмен;</a:t>
            </a:r>
          </a:p>
          <a:p>
            <a:pPr lvl="0"/>
            <a:r>
              <a:rPr lang="ru-RU" dirty="0" smtClean="0"/>
              <a:t>подготовка </a:t>
            </a:r>
            <a:r>
              <a:rPr lang="ru-RU" dirty="0"/>
              <a:t>общественности к участию в политике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38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1653648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Политические коммуникации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2767404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Лекция 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3200" dirty="0"/>
              <a:t>Сущность </a:t>
            </a:r>
            <a:r>
              <a:rPr lang="ru-RU" sz="3200" dirty="0" smtClean="0"/>
              <a:t>политической коммуникации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34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267494"/>
            <a:ext cx="6563072" cy="936103"/>
          </a:xfrm>
        </p:spPr>
        <p:txBody>
          <a:bodyPr>
            <a:normAutofit fontScale="90000"/>
          </a:bodyPr>
          <a:lstStyle/>
          <a:p>
            <a:pPr lvl="0"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Использованная литература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en-US" sz="1800" dirty="0"/>
              <a:t>1. </a:t>
            </a:r>
            <a:r>
              <a:rPr lang="en-US" sz="1800" dirty="0" err="1"/>
              <a:t>Aalberg</a:t>
            </a:r>
            <a:r>
              <a:rPr lang="en-US" sz="1800" dirty="0"/>
              <a:t> T. Populist Political Communication in Europe. </a:t>
            </a:r>
            <a:r>
              <a:rPr lang="ru-RU" sz="1800" dirty="0" err="1"/>
              <a:t>Routledge</a:t>
            </a:r>
            <a:r>
              <a:rPr lang="ru-RU" sz="1800" dirty="0"/>
              <a:t>, 2016. — 412 p.</a:t>
            </a:r>
            <a:br>
              <a:rPr lang="ru-RU" sz="1800" dirty="0"/>
            </a:br>
            <a:r>
              <a:rPr lang="ru-RU" sz="1800" dirty="0"/>
              <a:t>2. Политическая коммуникация. Теория, образование, опыт : учеб. пос. : в 2 ч. Ч. 1 : Исследование и преподавание политической коммуникации / З. Ф.  </a:t>
            </a:r>
            <a:r>
              <a:rPr lang="ru-RU" sz="1800" dirty="0" err="1"/>
              <a:t>Хубецова</a:t>
            </a:r>
            <a:r>
              <a:rPr lang="ru-RU" sz="1800" dirty="0"/>
              <a:t> ; науч. ред. С. Г. Корконосенко. — М. : ООО «Смелый дизайнер»,  2017. — 142 с.</a:t>
            </a:r>
            <a:br>
              <a:rPr lang="ru-RU" sz="1800" dirty="0"/>
            </a:br>
            <a:r>
              <a:rPr lang="ru-RU" sz="1800" dirty="0"/>
              <a:t>3. Алексеенко А., </a:t>
            </a:r>
            <a:r>
              <a:rPr lang="ru-RU" sz="1800" dirty="0" err="1"/>
              <a:t>Жусупова</a:t>
            </a:r>
            <a:r>
              <a:rPr lang="ru-RU" sz="1800" dirty="0"/>
              <a:t> А., </a:t>
            </a:r>
            <a:r>
              <a:rPr lang="ru-RU" sz="1800" dirty="0" err="1"/>
              <a:t>Илеуова</a:t>
            </a:r>
            <a:r>
              <a:rPr lang="ru-RU" sz="1800" dirty="0"/>
              <a:t> Г. и др. Социальный портрет современного </a:t>
            </a:r>
            <a:r>
              <a:rPr lang="ru-RU" sz="1800" dirty="0" err="1"/>
              <a:t>казахстанкского</a:t>
            </a:r>
            <a:r>
              <a:rPr lang="ru-RU" sz="1800" dirty="0"/>
              <a:t> общества.- А.: ИМЭП при Фонде Первого Президента, 2015 г. </a:t>
            </a:r>
            <a:br>
              <a:rPr lang="ru-RU" sz="1800" dirty="0"/>
            </a:br>
            <a:r>
              <a:rPr lang="ru-RU" sz="1800" dirty="0"/>
              <a:t>4. </a:t>
            </a:r>
            <a:r>
              <a:rPr lang="en-US" sz="1800" dirty="0" err="1"/>
              <a:t>Drezner</a:t>
            </a:r>
            <a:r>
              <a:rPr lang="ru-RU" sz="1800" dirty="0"/>
              <a:t>, </a:t>
            </a:r>
            <a:r>
              <a:rPr lang="en-US" sz="1800" dirty="0"/>
              <a:t>Daniel and </a:t>
            </a:r>
            <a:r>
              <a:rPr lang="en-US" sz="1800" dirty="0" err="1"/>
              <a:t>Henr</a:t>
            </a:r>
            <a:r>
              <a:rPr lang="en-US" sz="1800" dirty="0"/>
              <a:t> y Farrell</a:t>
            </a:r>
            <a:r>
              <a:rPr lang="ru-RU" sz="1800" dirty="0"/>
              <a:t>. </a:t>
            </a:r>
            <a:r>
              <a:rPr lang="en-US" sz="1800" dirty="0"/>
              <a:t>“The Power an d Politics of Blogs.” In Proceedings of the Annual Meeting of the American Political Science Association, 2014.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5. Анохина Н.В., </a:t>
            </a:r>
            <a:r>
              <a:rPr lang="ru-RU" sz="1800" dirty="0" err="1"/>
              <a:t>Малаканова</a:t>
            </a:r>
            <a:r>
              <a:rPr lang="ru-RU" sz="1800" dirty="0"/>
              <a:t> О.А. Политическая коммуникация // Политический процесс: основные аспекты и способы анализа / под ред. Е.Ю. Мелешкиной. М: "Инфра-М", 2017. 302 с.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3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План лекции</a:t>
            </a:r>
            <a:r>
              <a:rPr lang="" sz="24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1200151"/>
            <a:ext cx="6563072" cy="33944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Сущность коммуникации как политического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процесса.</a:t>
            </a:r>
          </a:p>
          <a:p>
            <a:pPr>
              <a:buFontTx/>
              <a:buChar char="-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оль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коммуникации в политической жизни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общества.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Функции политической коммуникации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10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x-none" sz="2400" b="1" dirty="0" smtClean="0">
                <a:latin typeface="Arial" pitchFamily="34" charset="0"/>
                <a:cs typeface="Arial" pitchFamily="34" charset="0"/>
              </a:rPr>
              <a:t>Цель исследования: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1200151"/>
            <a:ext cx="7067128" cy="339447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изучить: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sz="2400" dirty="0">
                <a:latin typeface="Arial" pitchFamily="34" charset="0"/>
                <a:cs typeface="Arial" pitchFamily="34" charset="0"/>
              </a:rPr>
              <a:t>з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начение политический коммуникации;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sz="2400" dirty="0" smtClean="0">
                <a:latin typeface="Arial" pitchFamily="34" charset="0"/>
                <a:cs typeface="Arial" pitchFamily="34" charset="0"/>
              </a:rPr>
              <a:t>специфику коммуникационных процессов в политике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</a:t>
            </a:r>
            <a:endParaRPr lang="" sz="2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sz="2400" dirty="0" smtClean="0">
                <a:latin typeface="Arial" pitchFamily="34" charset="0"/>
                <a:cs typeface="Arial" pitchFamily="34" charset="0"/>
              </a:rPr>
              <a:t>виды политических сообщений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2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355507"/>
            <a:ext cx="6203032" cy="857250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Политическая коммуникация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19622"/>
            <a:ext cx="8229600" cy="3394472"/>
          </a:xfrm>
        </p:spPr>
        <p:txBody>
          <a:bodyPr>
            <a:normAutofit/>
          </a:bodyPr>
          <a:lstStyle/>
          <a:p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Передача информации (идей, образов, установок, оценок) от  лица к лицу, от одной культурной единицы к другой; </a:t>
            </a:r>
            <a:endParaRPr lang="en-US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Канал, соединяющий участников обмена информацией;</a:t>
            </a:r>
          </a:p>
          <a:p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Взаимодействие, с помощью которого информация передается и принимается;</a:t>
            </a:r>
          </a:p>
          <a:p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Процесс передачи и приема информации.</a:t>
            </a:r>
            <a:endParaRPr lang="en-US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0120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457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05979"/>
            <a:ext cx="7067128" cy="857250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Виды коммуникации: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274320" indent="-274320">
              <a:buFont typeface="Wingdings"/>
              <a:buChar char=""/>
              <a:defRPr/>
            </a:pP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МЕЖЛИЧНОСТНАЯ КОММУНИКАЦИЯ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(взаимодействие  двух и более индивидов, полностью детерминированное  их межличностными связями и индивидуальными характеристиками  и независимое от групп принадлежности)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МЕЖГРУППОВАЯ КОММУНИКАЦИЯ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(взаимодействие людей, полностью детерминированное их принадлежностью к различным группам и независимое от их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межиндивидуальных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связей и личностных характеристик)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МАССОВАЯ КОММУНИКАЦИЯ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(возникает на определенном этапе развития общества и  определяется как процесс массового производства и массового распространения информации через технические средства – печать, радио, телевидение, звукозапись, видеозапись и пр.)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2377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081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05979"/>
            <a:ext cx="6635080" cy="85725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Политическая коммуникация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1720" y="1200151"/>
            <a:ext cx="6840760" cy="3394472"/>
          </a:xfrm>
        </p:spPr>
        <p:txBody>
          <a:bodyPr>
            <a:normAutofit fontScale="92500" lnSpcReduction="10000"/>
          </a:bodyPr>
          <a:lstStyle/>
          <a:p>
            <a:pPr marL="0" lvl="0" indent="0" algn="ctr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Политическая коммуникация - процесс передачи политической информации, посредством которой информация циркулирует между различными элементами политической системы, а также между политическими и социальными системами. Непрерывный процесс обмена информацией осуществляется как между индивидами, так и между управляющими и управляемыми с целью достижения согласия. </a:t>
            </a:r>
            <a:b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Р.-Ж.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Шварценберг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21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95486"/>
            <a:ext cx="7200800" cy="857250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Сущность коммуникации как политического процесса.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491630"/>
            <a:ext cx="7941568" cy="33944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Политическая коммуникация подразумевает не одностороннюю направленность сигналов от элит к массе, а весь диапазон неформальных коммуникационных процессов в обществе, которые оказывают самое разное влияние на политику.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779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473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306538726_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7744" y="256555"/>
            <a:ext cx="5384148" cy="4886945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779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7867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744</Words>
  <Application>Microsoft Office PowerPoint</Application>
  <PresentationFormat>Экран (16:9)</PresentationFormat>
  <Paragraphs>70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Wingdings</vt:lpstr>
      <vt:lpstr>Тема Office</vt:lpstr>
      <vt:lpstr>Казахский Национальный Университет имени аль-Фараби</vt:lpstr>
      <vt:lpstr>Презентация PowerPoint</vt:lpstr>
      <vt:lpstr>План лекции:</vt:lpstr>
      <vt:lpstr>Цель исследования:</vt:lpstr>
      <vt:lpstr>Политическая коммуникация </vt:lpstr>
      <vt:lpstr>Виды коммуникации:</vt:lpstr>
      <vt:lpstr>Политическая коммуникация  </vt:lpstr>
      <vt:lpstr>Сущность коммуникации как политического процесса.</vt:lpstr>
      <vt:lpstr>Презентация PowerPoint</vt:lpstr>
      <vt:lpstr> Сущность коммуникации как политического процесса.</vt:lpstr>
      <vt:lpstr> </vt:lpstr>
      <vt:lpstr>Сущностной стороной политико-коммуникационных процессов является передача, перемещение, оборот политической информации.  </vt:lpstr>
      <vt:lpstr> Специфика коммуникационных процессов в политике</vt:lpstr>
      <vt:lpstr>Специфика коммуникационных процессов в политике</vt:lpstr>
      <vt:lpstr>Три основных типа политических сообщений: </vt:lpstr>
      <vt:lpstr>Побудительные сообщения.  </vt:lpstr>
      <vt:lpstr>Информативные</vt:lpstr>
      <vt:lpstr>Фактические</vt:lpstr>
      <vt:lpstr>Основные функции политической коммуникации: </vt:lpstr>
      <vt:lpstr>      Использованная литература :  1. Aalberg T. Populist Political Communication in Europe. Routledge, 2016. — 412 p. 2. Политическая коммуникация. Теория, образование, опыт : учеб. пос. : в 2 ч. Ч. 1 : Исследование и преподавание политической коммуникации / З. Ф.  Хубецова ; науч. ред. С. Г. Корконосенко. — М. : ООО «Смелый дизайнер»,  2017. — 142 с. 3. Алексеенко А., Жусупова А., Илеуова Г. и др. Социальный портрет современного казахстанкского общества.- А.: ИМЭП при Фонде Первого Президента, 2015 г.  4. Drezner, Daniel and Henr y Farrell. “The Power an d Politics of Blogs.” In Proceedings of the Annual Meeting of the American Political Science Association, 2014. 5. Анохина Н.В., Малаканова О.А. Политическая коммуникация // Политический процесс: основные аспекты и способы анализа / под ред. Е.Ю. Мелешкиной. М: "Инфра-М", 2017. 302 с.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aigul.abzhapparova@gmail.com</cp:lastModifiedBy>
  <cp:revision>45</cp:revision>
  <dcterms:created xsi:type="dcterms:W3CDTF">2019-11-06T03:32:13Z</dcterms:created>
  <dcterms:modified xsi:type="dcterms:W3CDTF">2020-09-16T15:57:24Z</dcterms:modified>
</cp:coreProperties>
</file>